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  <p:sldMasterId id="2147483672" r:id="rId4"/>
  </p:sldMasterIdLst>
  <p:notesMasterIdLst>
    <p:notesMasterId r:id="rId24"/>
  </p:notesMasterIdLst>
  <p:sldIdLst>
    <p:sldId id="277" r:id="rId5"/>
    <p:sldId id="257" r:id="rId6"/>
    <p:sldId id="278" r:id="rId7"/>
    <p:sldId id="296" r:id="rId8"/>
    <p:sldId id="279" r:id="rId9"/>
    <p:sldId id="281" r:id="rId10"/>
    <p:sldId id="297" r:id="rId11"/>
    <p:sldId id="284" r:id="rId12"/>
    <p:sldId id="285" r:id="rId13"/>
    <p:sldId id="286" r:id="rId14"/>
    <p:sldId id="287" r:id="rId15"/>
    <p:sldId id="288" r:id="rId16"/>
    <p:sldId id="289" r:id="rId17"/>
    <p:sldId id="291" r:id="rId18"/>
    <p:sldId id="292" r:id="rId19"/>
    <p:sldId id="293" r:id="rId20"/>
    <p:sldId id="258" r:id="rId21"/>
    <p:sldId id="295" r:id="rId22"/>
    <p:sldId id="263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Corbel" panose="020B0503020204020204" pitchFamily="34" charset="0"/>
      <p:regular r:id="rId33"/>
      <p:bold r:id="rId34"/>
      <p:italic r:id="rId35"/>
      <p:boldItalic r:id="rId36"/>
    </p:embeddedFont>
    <p:embeddedFont>
      <p:font typeface="Gill Sans MT" panose="020B0502020104020203" pitchFamily="34" charset="0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5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5E74FF-B95A-3049-B6BA-741949CDE0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852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http://www.mediaqueri.es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56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89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6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26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81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4B85B-1FB1-4B23-8F16-4C4B94FDCD3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4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585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702" r:id="rId11"/>
    <p:sldLayoutId id="21474837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029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DABDB7A-EC28-4739-83CD-BFBAD13D2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two-dimensional</a:t>
            </a:r>
            <a:r>
              <a:rPr lang="en-US" dirty="0"/>
              <a:t> grid-based layout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93628B-D878-49CB-8570-68B1C87348E4}"/>
              </a:ext>
            </a:extLst>
          </p:cNvPr>
          <p:cNvSpPr/>
          <p:nvPr/>
        </p:nvSpPr>
        <p:spPr>
          <a:xfrm>
            <a:off x="6096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DFC216-089A-47F5-AEDA-653124A46053}"/>
              </a:ext>
            </a:extLst>
          </p:cNvPr>
          <p:cNvSpPr/>
          <p:nvPr/>
        </p:nvSpPr>
        <p:spPr>
          <a:xfrm>
            <a:off x="42672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AB8255-D0BE-4150-AA04-E7FB0E7C5198}"/>
              </a:ext>
            </a:extLst>
          </p:cNvPr>
          <p:cNvSpPr/>
          <p:nvPr/>
        </p:nvSpPr>
        <p:spPr>
          <a:xfrm>
            <a:off x="79248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DFC839-8133-4B19-9A17-02AC48EFAB8E}"/>
              </a:ext>
            </a:extLst>
          </p:cNvPr>
          <p:cNvSpPr/>
          <p:nvPr/>
        </p:nvSpPr>
        <p:spPr>
          <a:xfrm>
            <a:off x="6096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AE265-17FD-401B-B3C8-C98CEF7773E0}"/>
              </a:ext>
            </a:extLst>
          </p:cNvPr>
          <p:cNvSpPr/>
          <p:nvPr/>
        </p:nvSpPr>
        <p:spPr>
          <a:xfrm>
            <a:off x="42672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1D2568-944A-4151-8F4B-49EEBBB46EAD}"/>
              </a:ext>
            </a:extLst>
          </p:cNvPr>
          <p:cNvSpPr/>
          <p:nvPr/>
        </p:nvSpPr>
        <p:spPr>
          <a:xfrm>
            <a:off x="79248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5D221-9623-4D6B-B34C-CA868118EABB}"/>
              </a:ext>
            </a:extLst>
          </p:cNvPr>
          <p:cNvSpPr/>
          <p:nvPr/>
        </p:nvSpPr>
        <p:spPr>
          <a:xfrm>
            <a:off x="609600" y="2514599"/>
            <a:ext cx="10972800" cy="1836419"/>
          </a:xfrm>
          <a:prstGeom prst="rect">
            <a:avLst/>
          </a:prstGeom>
          <a:solidFill>
            <a:schemeClr val="bg2">
              <a:alpha val="6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Row 1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72AA04C-D0C1-4105-B3AF-78223E5846B3}"/>
              </a:ext>
            </a:extLst>
          </p:cNvPr>
          <p:cNvSpPr/>
          <p:nvPr/>
        </p:nvSpPr>
        <p:spPr>
          <a:xfrm rot="10800000">
            <a:off x="11201400" y="2362200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2AA93A-A8AF-48B1-8FE5-BBEE86D11C2D}"/>
              </a:ext>
            </a:extLst>
          </p:cNvPr>
          <p:cNvSpPr/>
          <p:nvPr/>
        </p:nvSpPr>
        <p:spPr>
          <a:xfrm>
            <a:off x="609600" y="4362137"/>
            <a:ext cx="10972800" cy="1836419"/>
          </a:xfrm>
          <a:prstGeom prst="rect">
            <a:avLst/>
          </a:prstGeom>
          <a:solidFill>
            <a:schemeClr val="bg2">
              <a:alpha val="6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Row 2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9989267-F30F-4427-928A-FDA2353CCE77}"/>
              </a:ext>
            </a:extLst>
          </p:cNvPr>
          <p:cNvSpPr/>
          <p:nvPr/>
        </p:nvSpPr>
        <p:spPr>
          <a:xfrm rot="10800000">
            <a:off x="11201399" y="4191001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4A50D08-35D9-4E5D-BD0C-ED662650F113}"/>
              </a:ext>
            </a:extLst>
          </p:cNvPr>
          <p:cNvSpPr/>
          <p:nvPr/>
        </p:nvSpPr>
        <p:spPr>
          <a:xfrm rot="10800000">
            <a:off x="11125200" y="6046156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32299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Flexbox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one-direction</a:t>
            </a:r>
            <a:r>
              <a:rPr lang="en-US" dirty="0"/>
              <a:t> flow layout system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50589-CFE4-4BD4-A087-7D98D21C6C2E}"/>
              </a:ext>
            </a:extLst>
          </p:cNvPr>
          <p:cNvSpPr/>
          <p:nvPr/>
        </p:nvSpPr>
        <p:spPr>
          <a:xfrm>
            <a:off x="6096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AA7E59-50FA-4D22-8B01-AB9051971F2A}"/>
              </a:ext>
            </a:extLst>
          </p:cNvPr>
          <p:cNvSpPr/>
          <p:nvPr/>
        </p:nvSpPr>
        <p:spPr>
          <a:xfrm>
            <a:off x="4267200" y="25146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E65F8B-8648-425B-BCBE-0ACC472ACB57}"/>
              </a:ext>
            </a:extLst>
          </p:cNvPr>
          <p:cNvSpPr/>
          <p:nvPr/>
        </p:nvSpPr>
        <p:spPr>
          <a:xfrm>
            <a:off x="7040033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21597-6E4C-4ABB-B62E-B8BFC83FE635}"/>
              </a:ext>
            </a:extLst>
          </p:cNvPr>
          <p:cNvSpPr/>
          <p:nvPr/>
        </p:nvSpPr>
        <p:spPr>
          <a:xfrm>
            <a:off x="622300" y="43434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37884C-7A96-445E-AAE3-4F1281FA7BBC}"/>
              </a:ext>
            </a:extLst>
          </p:cNvPr>
          <p:cNvSpPr/>
          <p:nvPr/>
        </p:nvSpPr>
        <p:spPr>
          <a:xfrm>
            <a:off x="3395133" y="4343400"/>
            <a:ext cx="224366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383CD4-450D-4647-B694-0693B35C8169}"/>
              </a:ext>
            </a:extLst>
          </p:cNvPr>
          <p:cNvSpPr/>
          <p:nvPr/>
        </p:nvSpPr>
        <p:spPr>
          <a:xfrm>
            <a:off x="6477000" y="4320382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09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Flexbox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one-direction</a:t>
            </a:r>
            <a:r>
              <a:rPr lang="en-US" dirty="0"/>
              <a:t> flow layout system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50589-CFE4-4BD4-A087-7D98D21C6C2E}"/>
              </a:ext>
            </a:extLst>
          </p:cNvPr>
          <p:cNvSpPr/>
          <p:nvPr/>
        </p:nvSpPr>
        <p:spPr>
          <a:xfrm>
            <a:off x="6096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AA7E59-50FA-4D22-8B01-AB9051971F2A}"/>
              </a:ext>
            </a:extLst>
          </p:cNvPr>
          <p:cNvSpPr/>
          <p:nvPr/>
        </p:nvSpPr>
        <p:spPr>
          <a:xfrm>
            <a:off x="4267200" y="25146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E65F8B-8648-425B-BCBE-0ACC472ACB57}"/>
              </a:ext>
            </a:extLst>
          </p:cNvPr>
          <p:cNvSpPr/>
          <p:nvPr/>
        </p:nvSpPr>
        <p:spPr>
          <a:xfrm>
            <a:off x="7040033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21597-6E4C-4ABB-B62E-B8BFC83FE635}"/>
              </a:ext>
            </a:extLst>
          </p:cNvPr>
          <p:cNvSpPr/>
          <p:nvPr/>
        </p:nvSpPr>
        <p:spPr>
          <a:xfrm>
            <a:off x="622300" y="43434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37884C-7A96-445E-AAE3-4F1281FA7BBC}"/>
              </a:ext>
            </a:extLst>
          </p:cNvPr>
          <p:cNvSpPr/>
          <p:nvPr/>
        </p:nvSpPr>
        <p:spPr>
          <a:xfrm>
            <a:off x="3395133" y="4343400"/>
            <a:ext cx="224366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383CD4-450D-4647-B694-0693B35C8169}"/>
              </a:ext>
            </a:extLst>
          </p:cNvPr>
          <p:cNvSpPr/>
          <p:nvPr/>
        </p:nvSpPr>
        <p:spPr>
          <a:xfrm>
            <a:off x="6477000" y="4320382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561BA637-4EB2-43C4-AAB4-8AE951A10B78}"/>
              </a:ext>
            </a:extLst>
          </p:cNvPr>
          <p:cNvSpPr/>
          <p:nvPr/>
        </p:nvSpPr>
        <p:spPr>
          <a:xfrm>
            <a:off x="-1198033" y="4396185"/>
            <a:ext cx="1752600" cy="762794"/>
          </a:xfrm>
          <a:prstGeom prst="striped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id="{D107C47E-D78F-46C0-A2E2-EA1CF99CD6C3}"/>
              </a:ext>
            </a:extLst>
          </p:cNvPr>
          <p:cNvSpPr/>
          <p:nvPr/>
        </p:nvSpPr>
        <p:spPr>
          <a:xfrm>
            <a:off x="10058400" y="2590403"/>
            <a:ext cx="1752600" cy="762794"/>
          </a:xfrm>
          <a:prstGeom prst="striped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71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CSS Flexbox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one-direction</a:t>
            </a:r>
            <a:r>
              <a:rPr lang="en-US" dirty="0"/>
              <a:t> flow layout system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650589-CFE4-4BD4-A087-7D98D21C6C2E}"/>
              </a:ext>
            </a:extLst>
          </p:cNvPr>
          <p:cNvSpPr/>
          <p:nvPr/>
        </p:nvSpPr>
        <p:spPr>
          <a:xfrm>
            <a:off x="42672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BE238E-AC12-4D36-B6A0-7EAAD925D2FD}"/>
              </a:ext>
            </a:extLst>
          </p:cNvPr>
          <p:cNvSpPr/>
          <p:nvPr/>
        </p:nvSpPr>
        <p:spPr>
          <a:xfrm>
            <a:off x="4267200" y="3659187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0E85F4-F498-4BE0-A8E9-5E3FD69F3A13}"/>
              </a:ext>
            </a:extLst>
          </p:cNvPr>
          <p:cNvSpPr/>
          <p:nvPr/>
        </p:nvSpPr>
        <p:spPr>
          <a:xfrm>
            <a:off x="4267200" y="480059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6A4617-A6D6-4150-93D2-171CB3038D56}"/>
              </a:ext>
            </a:extLst>
          </p:cNvPr>
          <p:cNvSpPr/>
          <p:nvPr/>
        </p:nvSpPr>
        <p:spPr>
          <a:xfrm>
            <a:off x="4267200" y="5945185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:a16="http://schemas.microsoft.com/office/drawing/2014/main" id="{EE1D0E2B-6124-4789-9DE9-91419ED4082E}"/>
              </a:ext>
            </a:extLst>
          </p:cNvPr>
          <p:cNvSpPr/>
          <p:nvPr/>
        </p:nvSpPr>
        <p:spPr>
          <a:xfrm rot="5400000">
            <a:off x="7048897" y="3009503"/>
            <a:ext cx="1752600" cy="762794"/>
          </a:xfrm>
          <a:prstGeom prst="striped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434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EF816-E3E5-4C0C-AF09-E9895997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0CD8A-A635-4652-8E1B-F8633C91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92D050"/>
                </a:solidFill>
              </a:rPr>
              <a:t>/* screen size is &gt; 768px */</a:t>
            </a:r>
          </a:p>
          <a:p>
            <a:pPr marL="0" indent="0">
              <a:buNone/>
            </a:pPr>
            <a:r>
              <a:rPr lang="en-US" dirty="0"/>
              <a:t>@media (min-width: 768px) {</a:t>
            </a:r>
          </a:p>
          <a:p>
            <a:pPr marL="0" indent="0">
              <a:buNone/>
            </a:pPr>
            <a:r>
              <a:rPr lang="en-US" dirty="0"/>
              <a:t>  … size specific CSS here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9C350B-AF0E-432E-8CC2-760337CE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F40AA70-098B-44EC-834D-FD8C229F0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8901" y="4061229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51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EF816-E3E5-4C0C-AF09-E9895997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Run-time Media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0CD8A-A635-4652-8E1B-F8633C91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/>
              <a:t>&lt;MediaQuery Media="</a:t>
            </a:r>
            <a:r>
              <a:rPr lang="en-US" sz="2800" dirty="0">
                <a:solidFill>
                  <a:schemeClr val="tx2"/>
                </a:solidFill>
              </a:rPr>
              <a:t>@</a:t>
            </a:r>
            <a:r>
              <a:rPr lang="en-US" sz="2800" dirty="0" err="1">
                <a:solidFill>
                  <a:schemeClr val="tx2"/>
                </a:solidFill>
              </a:rPr>
              <a:t>Breakpoints.SmallDown</a:t>
            </a:r>
            <a:r>
              <a:rPr lang="en-US" sz="2800" dirty="0"/>
              <a:t>" @bind-Matches="</a:t>
            </a:r>
            <a:r>
              <a:rPr lang="en-US" sz="2800" dirty="0">
                <a:solidFill>
                  <a:schemeClr val="tx2"/>
                </a:solidFill>
              </a:rPr>
              <a:t>IsSmall</a:t>
            </a:r>
            <a:r>
              <a:rPr lang="en-US" sz="2800" dirty="0"/>
              <a:t>" /&gt;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@if (</a:t>
            </a:r>
            <a:r>
              <a:rPr lang="en-US" sz="2800" dirty="0" err="1">
                <a:solidFill>
                  <a:schemeClr val="tx2"/>
                </a:solidFill>
              </a:rPr>
              <a:t>IsSmall</a:t>
            </a:r>
            <a:r>
              <a:rPr lang="en-US" sz="2800" dirty="0">
                <a:solidFill>
                  <a:schemeClr val="accent2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2800" dirty="0"/>
              <a:t>    &lt;</a:t>
            </a:r>
            <a:r>
              <a:rPr lang="en-US" sz="2800" dirty="0" err="1"/>
              <a:t>WeatherCards</a:t>
            </a:r>
            <a:r>
              <a:rPr lang="en-US" sz="2800" dirty="0"/>
              <a:t> Data="forecasts"/&gt;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else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2800" dirty="0"/>
              <a:t>    &lt;</a:t>
            </a:r>
            <a:r>
              <a:rPr lang="en-US" sz="2800" dirty="0" err="1"/>
              <a:t>WeatherGrid</a:t>
            </a:r>
            <a:r>
              <a:rPr lang="en-US" sz="2800" dirty="0"/>
              <a:t> Data="forecasts"/&gt;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/>
                </a:solidFill>
              </a:rPr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9C350B-AF0E-432E-8CC2-760337CE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610DE-AC9B-4331-9EE8-34BF09A7B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555883"/>
            <a:ext cx="12192000" cy="457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56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EF816-E3E5-4C0C-AF09-E9895997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Run-time Media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0CD8A-A635-4652-8E1B-F8633C91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&lt;MediaQuery Media="@</a:t>
            </a:r>
            <a:r>
              <a:rPr lang="en-US" dirty="0" err="1"/>
              <a:t>Breakpoints.SmallDown</a:t>
            </a:r>
            <a:r>
              <a:rPr lang="en-US" dirty="0"/>
              <a:t>" </a:t>
            </a:r>
          </a:p>
          <a:p>
            <a:pPr marL="0" indent="0">
              <a:buNone/>
            </a:pPr>
            <a:r>
              <a:rPr lang="en-US" dirty="0"/>
              <a:t>@bind-Matches="IsSmall" /&gt;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@if (</a:t>
            </a:r>
            <a:r>
              <a:rPr lang="en-US" dirty="0" err="1"/>
              <a:t>IsSmall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&lt;</a:t>
            </a:r>
            <a:r>
              <a:rPr lang="en-US" dirty="0" err="1"/>
              <a:t>WeatherCards</a:t>
            </a:r>
            <a:r>
              <a:rPr lang="en-US" dirty="0"/>
              <a:t> Data="forecasts"/&gt;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else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&lt;</a:t>
            </a:r>
            <a:r>
              <a:rPr lang="en-US" dirty="0" err="1"/>
              <a:t>WeatherGrid</a:t>
            </a:r>
            <a:r>
              <a:rPr lang="en-US" dirty="0"/>
              <a:t> Data="forecasts"/&gt;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9C350B-AF0E-432E-8CC2-760337CE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2C64F6E-4495-4CBA-8C53-A90D34489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90409" y="4270375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76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F547D1C-5F25-4211-B612-CC64B0C2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F9FC62C-DD58-43FC-A2A7-5DE9FC69A1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EdCharbeneau.com</a:t>
            </a:r>
          </a:p>
          <a:p>
            <a:r>
              <a:rPr lang="en-US" dirty="0"/>
              <a:t>BlazorSize (NuGet/GitHub)</a:t>
            </a:r>
          </a:p>
          <a:p>
            <a:r>
              <a:rPr lang="en-US" dirty="0"/>
              <a:t>Telerik.com</a:t>
            </a:r>
          </a:p>
          <a:p>
            <a:r>
              <a:rPr lang="en-US" dirty="0"/>
              <a:t>Telerik.com/whitepapers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Free </a:t>
            </a:r>
            <a:r>
              <a:rPr lang="en-US" dirty="0" err="1">
                <a:solidFill>
                  <a:schemeClr val="tx2"/>
                </a:solidFill>
              </a:rPr>
              <a:t>Ebook</a:t>
            </a: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274622-8089-4BC3-8D99-0123EE92E9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073743-EAE1-453F-8C03-A295D6406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7F346-4461-46C3-AAD7-C9E464E52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Code PaLOUsa 2012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837BA3B-24B4-4B65-971D-B6E1598F1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21550" y="1779922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950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&amp; Adaptive</a:t>
            </a:r>
            <a:br>
              <a:rPr lang="en-US" dirty="0"/>
            </a:br>
            <a:r>
              <a:rPr lang="en-US" dirty="0"/>
              <a:t>Tactics for Blazor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 Charbeneau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FC8F558-19A2-48CA-BB1C-29121B18B7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08901" y="4061229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38DE65-76CA-4CCA-8AEA-273599F66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26" y="1034482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Ed Charbeneau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F38258-9BAD-4276-953A-BFB93B47C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5106" y="680278"/>
            <a:ext cx="1136181" cy="438393"/>
          </a:xfrm>
        </p:spPr>
        <p:txBody>
          <a:bodyPr>
            <a:normAutofit/>
          </a:bodyPr>
          <a:lstStyle/>
          <a:p>
            <a:r>
              <a:rPr lang="en-US" dirty="0"/>
              <a:t>Author: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D2C0C6-C821-4ABE-9889-1055D7465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625" y="3291149"/>
            <a:ext cx="3517567" cy="3064505"/>
          </a:xfrm>
        </p:spPr>
        <p:txBody>
          <a:bodyPr/>
          <a:lstStyle/>
          <a:p>
            <a:pPr algn="ctr"/>
            <a:r>
              <a:rPr lang="en-US" dirty="0"/>
              <a:t>Pr. Developer Advocate</a:t>
            </a:r>
          </a:p>
          <a:p>
            <a:pPr algn="ctr"/>
            <a:r>
              <a:rPr lang="en-US" dirty="0"/>
              <a:t>Progress Software, </a:t>
            </a:r>
          </a:p>
          <a:p>
            <a:pPr algn="ctr"/>
            <a:r>
              <a:rPr lang="en-US" dirty="0"/>
              <a:t>Telerik UI for Blazor</a:t>
            </a:r>
          </a:p>
        </p:txBody>
      </p:sp>
      <p:pic>
        <p:nvPicPr>
          <p:cNvPr id="7" name="Picture 4" descr="http://brekel.com/wp-content/uploads/2015/04/MVP_Logo_Horizontal_Preferred_Cyan300_RGB_300ppi.png">
            <a:extLst>
              <a:ext uri="{FF2B5EF4-FFF2-40B4-BE49-F238E27FC236}">
                <a16:creationId xmlns:a16="http://schemas.microsoft.com/office/drawing/2014/main" id="{3269CF9D-53DD-4EA6-B54D-D7889F5C4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584" y="4823401"/>
            <a:ext cx="1633328" cy="65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BCA965C-70B0-4757-8F96-29B9BF228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174" y="502346"/>
            <a:ext cx="1760468" cy="1760468"/>
          </a:xfrm>
          <a:prstGeom prst="ellipse">
            <a:avLst/>
          </a:prstGeom>
          <a:ln w="63500" cap="rnd">
            <a:solidFill>
              <a:schemeClr val="accent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3596C6EC-D22A-4A13-B268-7CF4DEBD5D76}"/>
              </a:ext>
            </a:extLst>
          </p:cNvPr>
          <p:cNvSpPr txBox="1">
            <a:spLocks/>
          </p:cNvSpPr>
          <p:nvPr/>
        </p:nvSpPr>
        <p:spPr>
          <a:xfrm>
            <a:off x="5435723" y="3128457"/>
            <a:ext cx="5928344" cy="247835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 marR="0" lvl="0" indent="-91440" algn="l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rgbClr val="FD651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D2E3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0E2792B-CDC9-43FD-9073-94B8882DDC8D}"/>
              </a:ext>
            </a:extLst>
          </p:cNvPr>
          <p:cNvSpPr txBox="1">
            <a:spLocks/>
          </p:cNvSpPr>
          <p:nvPr/>
        </p:nvSpPr>
        <p:spPr>
          <a:xfrm>
            <a:off x="6321287" y="680278"/>
            <a:ext cx="5583583" cy="43839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 marR="0" lvl="0" indent="-91440" algn="l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rgbClr val="FD651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E3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“Blazor: A Beginner's Guide” (free)</a:t>
            </a:r>
          </a:p>
          <a:p>
            <a:pPr marL="91440" marR="0" lvl="0" indent="-91440" algn="l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rgbClr val="FD651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D2E3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707FF4-F9FC-4ACE-864E-016F9E098C17}"/>
              </a:ext>
            </a:extLst>
          </p:cNvPr>
          <p:cNvGrpSpPr/>
          <p:nvPr/>
        </p:nvGrpSpPr>
        <p:grpSpPr>
          <a:xfrm>
            <a:off x="5185106" y="1396196"/>
            <a:ext cx="7064525" cy="438393"/>
            <a:chOff x="5185106" y="1400012"/>
            <a:chExt cx="7064525" cy="438393"/>
          </a:xfrm>
        </p:grpSpPr>
        <p:sp>
          <p:nvSpPr>
            <p:cNvPr id="11" name="Content Placeholder 4">
              <a:extLst>
                <a:ext uri="{FF2B5EF4-FFF2-40B4-BE49-F238E27FC236}">
                  <a16:creationId xmlns:a16="http://schemas.microsoft.com/office/drawing/2014/main" id="{FE70205E-D853-4B4F-ADEA-52E44063AE2F}"/>
                </a:ext>
              </a:extLst>
            </p:cNvPr>
            <p:cNvSpPr txBox="1">
              <a:spLocks/>
            </p:cNvSpPr>
            <p:nvPr/>
          </p:nvSpPr>
          <p:spPr>
            <a:xfrm>
              <a:off x="5185106" y="1400012"/>
              <a:ext cx="1136181" cy="438393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r>
                <a:rPr kumimoji="0" lang="bg-BG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orbel" panose="020B0503020204020204" pitchFamily="34" charset="0"/>
                  <a:ea typeface="+mn-ea"/>
                  <a:cs typeface="+mn-cs"/>
                </a:rPr>
                <a:t>Т</a:t>
              </a:r>
              <a:r>
                <a:rPr kumimoji="0" 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witter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:</a:t>
              </a:r>
            </a:p>
          </p:txBody>
        </p:sp>
        <p:sp>
          <p:nvSpPr>
            <p:cNvPr id="12" name="Content Placeholder 4">
              <a:extLst>
                <a:ext uri="{FF2B5EF4-FFF2-40B4-BE49-F238E27FC236}">
                  <a16:creationId xmlns:a16="http://schemas.microsoft.com/office/drawing/2014/main" id="{1A4BA292-D46D-44EA-AE7B-6B3E31964FC9}"/>
                </a:ext>
              </a:extLst>
            </p:cNvPr>
            <p:cNvSpPr txBox="1">
              <a:spLocks/>
            </p:cNvSpPr>
            <p:nvPr/>
          </p:nvSpPr>
          <p:spPr>
            <a:xfrm>
              <a:off x="6321287" y="1400012"/>
              <a:ext cx="5928344" cy="43839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@</a:t>
              </a:r>
              <a:r>
                <a:rPr kumimoji="0" 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EdCharbeneau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E3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E3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44DC634-4EB6-4FA7-87FF-78335830E258}"/>
              </a:ext>
            </a:extLst>
          </p:cNvPr>
          <p:cNvGrpSpPr/>
          <p:nvPr/>
        </p:nvGrpSpPr>
        <p:grpSpPr>
          <a:xfrm>
            <a:off x="5185106" y="2112115"/>
            <a:ext cx="7064525" cy="438393"/>
            <a:chOff x="5185106" y="2112115"/>
            <a:chExt cx="7064525" cy="438393"/>
          </a:xfrm>
        </p:grpSpPr>
        <p:sp>
          <p:nvSpPr>
            <p:cNvPr id="13" name="Content Placeholder 4">
              <a:extLst>
                <a:ext uri="{FF2B5EF4-FFF2-40B4-BE49-F238E27FC236}">
                  <a16:creationId xmlns:a16="http://schemas.microsoft.com/office/drawing/2014/main" id="{03191E24-444F-4644-9D7D-F3BB6CADCA3C}"/>
                </a:ext>
              </a:extLst>
            </p:cNvPr>
            <p:cNvSpPr txBox="1">
              <a:spLocks/>
            </p:cNvSpPr>
            <p:nvPr/>
          </p:nvSpPr>
          <p:spPr>
            <a:xfrm>
              <a:off x="5185106" y="2112115"/>
              <a:ext cx="1136181" cy="438393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r>
                <a:rPr kumimoji="0" lang="bg-BG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orbel" panose="020B0503020204020204" pitchFamily="34" charset="0"/>
                  <a:ea typeface="+mn-ea"/>
                  <a:cs typeface="+mn-cs"/>
                </a:rPr>
                <a:t>Т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witch:</a:t>
              </a:r>
            </a:p>
          </p:txBody>
        </p:sp>
        <p:sp>
          <p:nvSpPr>
            <p:cNvPr id="14" name="Content Placeholder 4">
              <a:extLst>
                <a:ext uri="{FF2B5EF4-FFF2-40B4-BE49-F238E27FC236}">
                  <a16:creationId xmlns:a16="http://schemas.microsoft.com/office/drawing/2014/main" id="{ABDE16AA-9F88-46F4-ACED-6E837060CC58}"/>
                </a:ext>
              </a:extLst>
            </p:cNvPr>
            <p:cNvSpPr txBox="1">
              <a:spLocks/>
            </p:cNvSpPr>
            <p:nvPr/>
          </p:nvSpPr>
          <p:spPr>
            <a:xfrm>
              <a:off x="6321287" y="2112115"/>
              <a:ext cx="5928344" cy="43839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100000"/>
                </a:lnSpc>
                <a:spcBef>
                  <a:spcPts val="200"/>
                </a:spcBef>
                <a:spcAft>
                  <a:spcPts val="400"/>
                </a:spcAft>
                <a:buClrTx/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Twitch.tv/</a:t>
              </a:r>
              <a:r>
                <a:rPr kumimoji="0" 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D2E3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rPr>
                <a:t>EdCharbeneau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E3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  <a:p>
              <a:pPr marL="91440" marR="0" lvl="0" indent="-91440" algn="l" defTabSz="914400" rtl="0" eaLnBrk="1" fontAlgn="auto" latinLnBrk="0" hangingPunct="1">
                <a:lnSpc>
                  <a:spcPct val="110000"/>
                </a:lnSpc>
                <a:spcBef>
                  <a:spcPts val="1200"/>
                </a:spcBef>
                <a:spcAft>
                  <a:spcPts val="200"/>
                </a:spcAft>
                <a:buClr>
                  <a:srgbClr val="FD651C"/>
                </a:buClr>
                <a:buSzPct val="100000"/>
                <a:buFont typeface="Calibri" panose="020F0502020204030204" pitchFamily="34" charset="0"/>
                <a:buChar char=" "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E3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2053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7A3C38C-961F-4D1F-887D-C58F6CC0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Responsive Design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AFE1B54-669D-459E-996B-60339D8CD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7170"/>
            <a:ext cx="10515600" cy="2028248"/>
          </a:xfrm>
        </p:spPr>
        <p:txBody>
          <a:bodyPr anchor="ctr" anchorCtr="0">
            <a:noAutofit/>
          </a:bodyPr>
          <a:lstStyle/>
          <a:p>
            <a:pPr marL="0" indent="0" algn="ctr">
              <a:buNone/>
            </a:pPr>
            <a:r>
              <a:rPr lang="en-US" sz="5400" dirty="0"/>
              <a:t>Flexible Layout </a:t>
            </a:r>
          </a:p>
          <a:p>
            <a:pPr marL="0" indent="0" algn="ctr">
              <a:buNone/>
            </a:pPr>
            <a:r>
              <a:rPr lang="en-US" sz="5400" dirty="0"/>
              <a:t>Flexible Content </a:t>
            </a:r>
          </a:p>
          <a:p>
            <a:pPr marL="0" indent="0" algn="ctr">
              <a:buNone/>
            </a:pPr>
            <a:r>
              <a:rPr lang="en-US" sz="5400" dirty="0">
                <a:solidFill>
                  <a:schemeClr val="accent4">
                    <a:lumMod val="75000"/>
                  </a:schemeClr>
                </a:solidFill>
              </a:rPr>
              <a:t>Media Queries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A9B45A5-DE58-46AF-983E-907AB207F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1873" y="3902075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36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0BACD2-E183-43F2-A972-A0FB65AD5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pic>
        <p:nvPicPr>
          <p:cNvPr id="5124" name="Picture 4" descr="C:\Users\echarbeneau\Documents\_Sync\Wireframes\Responsive Design\A foundation for the web grids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2603" y="1752601"/>
            <a:ext cx="8543925" cy="397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62201" y="1552456"/>
            <a:ext cx="77457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mobile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24400" y="1518880"/>
            <a:ext cx="6960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tablet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48601" y="1518880"/>
            <a:ext cx="8579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desktop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24801" y="1537823"/>
            <a:ext cx="8579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desktop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24801" y="1518880"/>
            <a:ext cx="85792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desktop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62201" y="1535668"/>
            <a:ext cx="77457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mobile</a:t>
            </a:r>
          </a:p>
        </p:txBody>
      </p:sp>
    </p:spTree>
    <p:extLst>
      <p:ext uri="{BB962C8B-B14F-4D97-AF65-F5344CB8AC3E}">
        <p14:creationId xmlns:p14="http://schemas.microsoft.com/office/powerpoint/2010/main" val="464917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DA365-EDD4-4FDB-8C9F-2CE2B3755A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E3F071-7760-4710-BAB3-DC5A741C8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C4DEC-196E-4668-9FEE-B5B90F003BD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Responsive across devic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760" y="3631096"/>
            <a:ext cx="4834585" cy="17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GitHub - tailwindlabs/tailwindcss: A utility-first CSS framework for rapid  UI development.">
            <a:extLst>
              <a:ext uri="{FF2B5EF4-FFF2-40B4-BE49-F238E27FC236}">
                <a16:creationId xmlns:a16="http://schemas.microsoft.com/office/drawing/2014/main" id="{8451302F-DAB8-4BC2-9403-05E0990F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004" y="1733311"/>
            <a:ext cx="2930229" cy="68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8DF778AE-8CD7-4F62-9557-6E522FBD7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918" y="2891874"/>
            <a:ext cx="4161099" cy="2991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4" descr="Bootstrap (front-end framework) - Wikipedia">
            <a:extLst>
              <a:ext uri="{FF2B5EF4-FFF2-40B4-BE49-F238E27FC236}">
                <a16:creationId xmlns:a16="http://schemas.microsoft.com/office/drawing/2014/main" id="{532CD442-6F05-439A-BEC8-292EBA369DED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/>
              <a:t>             Bootstrap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8BEFA4C-F2F9-49E6-A95C-BF3501AD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689" y="1766077"/>
            <a:ext cx="824164" cy="65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81110915-67EB-454F-B6EA-651753820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</a:t>
            </a:r>
          </a:p>
        </p:txBody>
      </p:sp>
    </p:spTree>
    <p:extLst>
      <p:ext uri="{BB962C8B-B14F-4D97-AF65-F5344CB8AC3E}">
        <p14:creationId xmlns:p14="http://schemas.microsoft.com/office/powerpoint/2010/main" val="3071728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DA365-EDD4-4FDB-8C9F-2CE2B3755A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E3F071-7760-4710-BAB3-DC5A741C8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C4DEC-196E-4668-9FEE-B5B90F003BD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8" name="Picture 4" descr="Responsive across device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760" y="3631096"/>
            <a:ext cx="4834585" cy="17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GitHub - tailwindlabs/tailwindcss: A utility-first CSS framework for rapid  UI development.">
            <a:extLst>
              <a:ext uri="{FF2B5EF4-FFF2-40B4-BE49-F238E27FC236}">
                <a16:creationId xmlns:a16="http://schemas.microsoft.com/office/drawing/2014/main" id="{8451302F-DAB8-4BC2-9403-05E0990F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004" y="1733311"/>
            <a:ext cx="2930229" cy="68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8DF778AE-8CD7-4F62-9557-6E522FBD7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918" y="2891874"/>
            <a:ext cx="4161099" cy="2991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4" descr="Bootstrap (front-end framework) - Wikipedia">
            <a:extLst>
              <a:ext uri="{FF2B5EF4-FFF2-40B4-BE49-F238E27FC236}">
                <a16:creationId xmlns:a16="http://schemas.microsoft.com/office/drawing/2014/main" id="{532CD442-6F05-439A-BEC8-292EBA369DED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/>
              <a:t>             Bootstrap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8BEFA4C-F2F9-49E6-A95C-BF3501AD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689" y="1766077"/>
            <a:ext cx="824164" cy="65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81110915-67EB-454F-B6EA-651753820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Necessary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4E04CB1-14C4-414D-A49D-C10495B47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416" y="1986600"/>
            <a:ext cx="2766943" cy="389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98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two-dimensional</a:t>
            </a:r>
            <a:r>
              <a:rPr lang="en-US" dirty="0"/>
              <a:t> grid-based layout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93628B-D878-49CB-8570-68B1C87348E4}"/>
              </a:ext>
            </a:extLst>
          </p:cNvPr>
          <p:cNvSpPr/>
          <p:nvPr/>
        </p:nvSpPr>
        <p:spPr>
          <a:xfrm>
            <a:off x="6096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DFC216-089A-47F5-AEDA-653124A46053}"/>
              </a:ext>
            </a:extLst>
          </p:cNvPr>
          <p:cNvSpPr/>
          <p:nvPr/>
        </p:nvSpPr>
        <p:spPr>
          <a:xfrm>
            <a:off x="42672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AB8255-D0BE-4150-AA04-E7FB0E7C5198}"/>
              </a:ext>
            </a:extLst>
          </p:cNvPr>
          <p:cNvSpPr/>
          <p:nvPr/>
        </p:nvSpPr>
        <p:spPr>
          <a:xfrm>
            <a:off x="79248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DFC839-8133-4B19-9A17-02AC48EFAB8E}"/>
              </a:ext>
            </a:extLst>
          </p:cNvPr>
          <p:cNvSpPr/>
          <p:nvPr/>
        </p:nvSpPr>
        <p:spPr>
          <a:xfrm>
            <a:off x="6096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AE265-17FD-401B-B3C8-C98CEF7773E0}"/>
              </a:ext>
            </a:extLst>
          </p:cNvPr>
          <p:cNvSpPr/>
          <p:nvPr/>
        </p:nvSpPr>
        <p:spPr>
          <a:xfrm>
            <a:off x="42672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1D2568-944A-4151-8F4B-49EEBBB46EAD}"/>
              </a:ext>
            </a:extLst>
          </p:cNvPr>
          <p:cNvSpPr/>
          <p:nvPr/>
        </p:nvSpPr>
        <p:spPr>
          <a:xfrm>
            <a:off x="79248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48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058E-0B28-42C7-8994-F78A9907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E055-186D-4E1E-9FA7-9EFD71B5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two-dimensional</a:t>
            </a:r>
            <a:r>
              <a:rPr lang="en-US" dirty="0"/>
              <a:t> grid-based layout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AF841-7D2C-4085-9458-EF0C5B30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 Charbeneau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93628B-D878-49CB-8570-68B1C87348E4}"/>
              </a:ext>
            </a:extLst>
          </p:cNvPr>
          <p:cNvSpPr/>
          <p:nvPr/>
        </p:nvSpPr>
        <p:spPr>
          <a:xfrm>
            <a:off x="6096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DFC216-089A-47F5-AEDA-653124A46053}"/>
              </a:ext>
            </a:extLst>
          </p:cNvPr>
          <p:cNvSpPr/>
          <p:nvPr/>
        </p:nvSpPr>
        <p:spPr>
          <a:xfrm>
            <a:off x="42672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AB8255-D0BE-4150-AA04-E7FB0E7C5198}"/>
              </a:ext>
            </a:extLst>
          </p:cNvPr>
          <p:cNvSpPr/>
          <p:nvPr/>
        </p:nvSpPr>
        <p:spPr>
          <a:xfrm>
            <a:off x="7924800" y="2514600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DFC839-8133-4B19-9A17-02AC48EFAB8E}"/>
              </a:ext>
            </a:extLst>
          </p:cNvPr>
          <p:cNvSpPr/>
          <p:nvPr/>
        </p:nvSpPr>
        <p:spPr>
          <a:xfrm>
            <a:off x="6096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AE265-17FD-401B-B3C8-C98CEF7773E0}"/>
              </a:ext>
            </a:extLst>
          </p:cNvPr>
          <p:cNvSpPr/>
          <p:nvPr/>
        </p:nvSpPr>
        <p:spPr>
          <a:xfrm>
            <a:off x="42672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1D2568-944A-4151-8F4B-49EEBBB46EAD}"/>
              </a:ext>
            </a:extLst>
          </p:cNvPr>
          <p:cNvSpPr/>
          <p:nvPr/>
        </p:nvSpPr>
        <p:spPr>
          <a:xfrm>
            <a:off x="7924800" y="4351018"/>
            <a:ext cx="2743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768899-F5F1-48DB-B6B4-170D2C4BE0E1}"/>
              </a:ext>
            </a:extLst>
          </p:cNvPr>
          <p:cNvSpPr/>
          <p:nvPr/>
        </p:nvSpPr>
        <p:spPr>
          <a:xfrm>
            <a:off x="609600" y="2514599"/>
            <a:ext cx="3657600" cy="3655903"/>
          </a:xfrm>
          <a:prstGeom prst="rect">
            <a:avLst/>
          </a:prstGeom>
          <a:solidFill>
            <a:schemeClr val="bg2">
              <a:alpha val="6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Column 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CC92B4-A0B2-480C-AB4E-9A46D9DEBCE7}"/>
              </a:ext>
            </a:extLst>
          </p:cNvPr>
          <p:cNvSpPr/>
          <p:nvPr/>
        </p:nvSpPr>
        <p:spPr>
          <a:xfrm>
            <a:off x="7924800" y="2523066"/>
            <a:ext cx="3657600" cy="3655903"/>
          </a:xfrm>
          <a:prstGeom prst="rect">
            <a:avLst/>
          </a:prstGeom>
          <a:solidFill>
            <a:schemeClr val="bg2">
              <a:alpha val="6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Column 3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8534700-379B-4981-9295-EADB1B02A6A8}"/>
              </a:ext>
            </a:extLst>
          </p:cNvPr>
          <p:cNvSpPr/>
          <p:nvPr/>
        </p:nvSpPr>
        <p:spPr>
          <a:xfrm rot="16200000">
            <a:off x="301925" y="5710427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604269-E26F-4D9A-99BA-E2844233DB19}"/>
              </a:ext>
            </a:extLst>
          </p:cNvPr>
          <p:cNvSpPr/>
          <p:nvPr/>
        </p:nvSpPr>
        <p:spPr>
          <a:xfrm>
            <a:off x="4267200" y="2523066"/>
            <a:ext cx="3657600" cy="3655903"/>
          </a:xfrm>
          <a:prstGeom prst="rect">
            <a:avLst/>
          </a:prstGeom>
          <a:solidFill>
            <a:schemeClr val="bg2">
              <a:alpha val="62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Column 2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28CB455-7B6E-44C2-837F-82C284F09500}"/>
              </a:ext>
            </a:extLst>
          </p:cNvPr>
          <p:cNvSpPr/>
          <p:nvPr/>
        </p:nvSpPr>
        <p:spPr>
          <a:xfrm rot="16200000">
            <a:off x="3959525" y="5710428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DC828ED-8078-4A7E-AB70-5C4C461C9782}"/>
              </a:ext>
            </a:extLst>
          </p:cNvPr>
          <p:cNvSpPr/>
          <p:nvPr/>
        </p:nvSpPr>
        <p:spPr>
          <a:xfrm rot="16200000">
            <a:off x="7617125" y="5710426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BE16E80-96A7-402C-B12F-BDFDC6B66E7B}"/>
              </a:ext>
            </a:extLst>
          </p:cNvPr>
          <p:cNvSpPr/>
          <p:nvPr/>
        </p:nvSpPr>
        <p:spPr>
          <a:xfrm rot="16200000">
            <a:off x="11274724" y="5710993"/>
            <a:ext cx="61535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848826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etrospectVTI">
  <a:themeElements>
    <a:clrScheme name="Custom 2">
      <a:dk1>
        <a:srgbClr val="2D2E30"/>
      </a:dk1>
      <a:lt1>
        <a:srgbClr val="FFFFFF"/>
      </a:lt1>
      <a:dk2>
        <a:srgbClr val="474747"/>
      </a:dk2>
      <a:lt2>
        <a:srgbClr val="E2E5E8"/>
      </a:lt2>
      <a:accent1>
        <a:srgbClr val="FD651C"/>
      </a:accent1>
      <a:accent2>
        <a:srgbClr val="32CBF2"/>
      </a:accent2>
      <a:accent3>
        <a:srgbClr val="0CA0C6"/>
      </a:accent3>
      <a:accent4>
        <a:srgbClr val="7C2791"/>
      </a:accent4>
      <a:accent5>
        <a:srgbClr val="69993B"/>
      </a:accent5>
      <a:accent6>
        <a:srgbClr val="E05826"/>
      </a:accent6>
      <a:hlink>
        <a:srgbClr val="5F84A8"/>
      </a:hlink>
      <a:folHlink>
        <a:srgbClr val="7F7F7F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304</Words>
  <Application>Microsoft Office PowerPoint</Application>
  <PresentationFormat>Widescreen</PresentationFormat>
  <Paragraphs>106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Consolas</vt:lpstr>
      <vt:lpstr>Gill Sans MT</vt:lpstr>
      <vt:lpstr>Corbel</vt:lpstr>
      <vt:lpstr>Calibri</vt:lpstr>
      <vt:lpstr>Open Sans</vt:lpstr>
      <vt:lpstr>Arial</vt:lpstr>
      <vt:lpstr>1_Office Theme</vt:lpstr>
      <vt:lpstr>3_Office Theme</vt:lpstr>
      <vt:lpstr>2_Office Theme</vt:lpstr>
      <vt:lpstr>RetrospectVTI</vt:lpstr>
      <vt:lpstr>PowerPoint Presentation</vt:lpstr>
      <vt:lpstr>Responsive &amp; Adaptive Tactics for Blazor Apps</vt:lpstr>
      <vt:lpstr>Ed Charbeneau</vt:lpstr>
      <vt:lpstr>What is Responsive Design</vt:lpstr>
      <vt:lpstr>Responsive Example</vt:lpstr>
      <vt:lpstr>Frameworks</vt:lpstr>
      <vt:lpstr>Not Necessary</vt:lpstr>
      <vt:lpstr>CSS Grid</vt:lpstr>
      <vt:lpstr>CSS Grid</vt:lpstr>
      <vt:lpstr>CSS Grid</vt:lpstr>
      <vt:lpstr>CSS Flexbox</vt:lpstr>
      <vt:lpstr>CSS Flexbox</vt:lpstr>
      <vt:lpstr>CSS Flexbox</vt:lpstr>
      <vt:lpstr>Media Queries</vt:lpstr>
      <vt:lpstr>Run-time Media Query</vt:lpstr>
      <vt:lpstr>Run-time Media Query</vt:lpstr>
      <vt:lpstr>Demo</vt:lpstr>
      <vt:lpstr>Resources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Ed Charbeneau</cp:lastModifiedBy>
  <cp:revision>7</cp:revision>
  <dcterms:created xsi:type="dcterms:W3CDTF">2020-08-18T20:47:27Z</dcterms:created>
  <dcterms:modified xsi:type="dcterms:W3CDTF">2021-10-19T15:57:39Z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